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Dela Gothic One"/>
      <p:regular r:id="rId13"/>
    </p:embeddedFont>
    <p:embeddedFont>
      <p:font typeface="DM Sans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DelaGothicOne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DMSans-bold.fntdata"/><Relationship Id="rId14" Type="http://schemas.openxmlformats.org/officeDocument/2006/relationships/font" Target="fonts/DMSans-regular.fntdata"/><Relationship Id="rId17" Type="http://schemas.openxmlformats.org/officeDocument/2006/relationships/font" Target="fonts/DMSans-boldItalic.fntdata"/><Relationship Id="rId16" Type="http://schemas.openxmlformats.org/officeDocument/2006/relationships/font" Target="fonts/DM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6621909" y="123002"/>
            <a:ext cx="7627500" cy="9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6150"/>
              <a:buFont typeface="Dela Gothic One"/>
              <a:buNone/>
            </a:pPr>
            <a:r>
              <a:rPr b="0" i="0" lang="pt-BR" sz="61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GeekVerse</a:t>
            </a:r>
            <a:endParaRPr b="0" i="0" sz="6150" u="none" cap="none" strike="noStrike"/>
          </a:p>
        </p:txBody>
      </p:sp>
      <p:sp>
        <p:nvSpPr>
          <p:cNvPr id="49" name="Google Shape;49;p11"/>
          <p:cNvSpPr/>
          <p:nvPr/>
        </p:nvSpPr>
        <p:spPr>
          <a:xfrm>
            <a:off x="6621909" y="1432464"/>
            <a:ext cx="76275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Na GeekVerse Distribuidora, somos apaixonados por tudo o que envolve o mundo geek e dos videogames! Nossa missão é conectar lojistas e revendedores a produtos exclusivos, de alta qualidade, que celebrem as maiores paixões da cultura pop, desde os clássicos até as últimas tendências.</a:t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Trabalhamos com uma rede de distribuição moderna e eficiente, oferecendo uma vasta seleção de colecionáveis, acessórios, games e muito mais, garantindo que nossos parceiros tenham acesso às melhores novidades do universo geek.</a:t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Seja você um revendedor de games, um lojista especializado em quadrinhos, ou um empresário no setor de cultura pop, a GeekVerse Distribuidora é o seu parceiro ideal para explorar, descobrir e fornecer os produtos que os fãs mais amam. Junte-se a nós e faça parte deste universo em expansão!</a:t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3">
            <a:alphaModFix/>
          </a:blip>
          <a:srcRect b="-3869" l="0" r="0" t="3870"/>
          <a:stretch/>
        </p:blipFill>
        <p:spPr>
          <a:xfrm>
            <a:off x="152400" y="1295400"/>
            <a:ext cx="5939908" cy="59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/>
          <p:nvPr/>
        </p:nvSpPr>
        <p:spPr>
          <a:xfrm>
            <a:off x="758309" y="1687711"/>
            <a:ext cx="7264479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pt-BR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Perfil do Público-Alvo</a:t>
            </a:r>
            <a:endParaRPr b="0" i="0" sz="4450" u="none" cap="none" strike="noStrike"/>
          </a:p>
        </p:txBody>
      </p:sp>
      <p:sp>
        <p:nvSpPr>
          <p:cNvPr id="57" name="Google Shape;57;p12"/>
          <p:cNvSpPr/>
          <p:nvPr/>
        </p:nvSpPr>
        <p:spPr>
          <a:xfrm>
            <a:off x="758309" y="2833688"/>
            <a:ext cx="4226838" cy="3708202"/>
          </a:xfrm>
          <a:prstGeom prst="roundRect">
            <a:avLst>
              <a:gd fmla="val 2454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2"/>
          <p:cNvSpPr/>
          <p:nvPr/>
        </p:nvSpPr>
        <p:spPr>
          <a:xfrm>
            <a:off x="982504" y="305788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Gamers</a:t>
            </a:r>
            <a:endParaRPr b="0" i="0" sz="2200" u="none" cap="none" strike="noStrike"/>
          </a:p>
        </p:txBody>
      </p:sp>
      <p:sp>
        <p:nvSpPr>
          <p:cNvPr id="59" name="Google Shape;59;p12"/>
          <p:cNvSpPr/>
          <p:nvPr/>
        </p:nvSpPr>
        <p:spPr>
          <a:xfrm>
            <a:off x="982504" y="3544014"/>
            <a:ext cx="3778448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gamers representam a base do nosso público, com diferentes perfis, desde os casuals até os hardcore gamers. Eles buscam produtos que atendam suas necessidades e preferências, como consoles, jogos, periféricos, acessórios e itens colecionáveis.</a:t>
            </a:r>
            <a:endParaRPr b="0" i="0" sz="1700" u="none" cap="none" strike="noStrike"/>
          </a:p>
        </p:txBody>
      </p:sp>
      <p:sp>
        <p:nvSpPr>
          <p:cNvPr id="60" name="Google Shape;60;p12"/>
          <p:cNvSpPr/>
          <p:nvPr/>
        </p:nvSpPr>
        <p:spPr>
          <a:xfrm>
            <a:off x="5201722" y="2833688"/>
            <a:ext cx="4226838" cy="3708202"/>
          </a:xfrm>
          <a:prstGeom prst="roundRect">
            <a:avLst>
              <a:gd fmla="val 2454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5425916" y="3057882"/>
            <a:ext cx="3177659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Fãs de Cultura Pop</a:t>
            </a:r>
            <a:endParaRPr b="0" i="0" sz="2200" u="none" cap="none" strike="noStrike"/>
          </a:p>
        </p:txBody>
      </p:sp>
      <p:sp>
        <p:nvSpPr>
          <p:cNvPr id="62" name="Google Shape;62;p12"/>
          <p:cNvSpPr/>
          <p:nvPr/>
        </p:nvSpPr>
        <p:spPr>
          <a:xfrm>
            <a:off x="5425916" y="3544014"/>
            <a:ext cx="3778448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entusiastas de cultura pop, como fãs de quadrinhos, animes, filmes e séries, também são parte importante do nosso público-alvo. Eles apreciam produtos temáticos, como roupas, figurinos, livros, pôsteres, e itens de decoração que celebram seus ídolos e franquias favoritas.</a:t>
            </a:r>
            <a:endParaRPr b="0" i="0" sz="1700" u="none" cap="none" strike="noStrike"/>
          </a:p>
        </p:txBody>
      </p:sp>
      <p:sp>
        <p:nvSpPr>
          <p:cNvPr id="63" name="Google Shape;63;p12"/>
          <p:cNvSpPr/>
          <p:nvPr/>
        </p:nvSpPr>
        <p:spPr>
          <a:xfrm>
            <a:off x="9645134" y="2833688"/>
            <a:ext cx="4226838" cy="3708202"/>
          </a:xfrm>
          <a:prstGeom prst="roundRect">
            <a:avLst>
              <a:gd fmla="val 2454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9869329" y="3057882"/>
            <a:ext cx="285071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Colecionadores</a:t>
            </a:r>
            <a:endParaRPr b="0" i="0" sz="2200" u="none" cap="none" strike="noStrike"/>
          </a:p>
        </p:txBody>
      </p:sp>
      <p:sp>
        <p:nvSpPr>
          <p:cNvPr id="65" name="Google Shape;65;p12"/>
          <p:cNvSpPr/>
          <p:nvPr/>
        </p:nvSpPr>
        <p:spPr>
          <a:xfrm>
            <a:off x="9869329" y="3544014"/>
            <a:ext cx="3778448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colecionadores são um grupo específico que busca itens raros e exclusivos, como edições limitadas de jogos, figuras de ação vintage, pôsteres originais e outros objetos de valor histórico e sentimental. Eles valorizam a qualidade, a originalidade e a exclusividade dos produtos.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758309" y="2183011"/>
            <a:ext cx="7262217" cy="712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pt-BR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Portfólio de Produtos</a:t>
            </a:r>
            <a:endParaRPr b="0" i="0" sz="445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758309" y="3437215"/>
            <a:ext cx="2993827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Consoles e Jogos</a:t>
            </a:r>
            <a:endParaRPr b="0" i="0" sz="22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1104781" y="4010025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Consoles de última geração</a:t>
            </a:r>
            <a:endParaRPr b="0" i="0" sz="170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1104781" y="4432459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Jogos novos e usados</a:t>
            </a:r>
            <a:endParaRPr b="0" i="0" sz="17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1104781" y="4854893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Jogos digitais</a:t>
            </a:r>
            <a:endParaRPr b="0" i="0" sz="1700" u="none" cap="none" strike="noStrike"/>
          </a:p>
        </p:txBody>
      </p:sp>
      <p:sp>
        <p:nvSpPr>
          <p:cNvPr id="76" name="Google Shape;76;p13"/>
          <p:cNvSpPr/>
          <p:nvPr/>
        </p:nvSpPr>
        <p:spPr>
          <a:xfrm>
            <a:off x="1104781" y="5277326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Cartões de crédito para jogos online</a:t>
            </a:r>
            <a:endParaRPr b="0" i="0" sz="1700" u="none" cap="none" strike="noStrike"/>
          </a:p>
        </p:txBody>
      </p:sp>
      <p:sp>
        <p:nvSpPr>
          <p:cNvPr id="77" name="Google Shape;77;p13"/>
          <p:cNvSpPr/>
          <p:nvPr/>
        </p:nvSpPr>
        <p:spPr>
          <a:xfrm>
            <a:off x="5312926" y="3437215"/>
            <a:ext cx="344781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Merchandising Geek</a:t>
            </a:r>
            <a:endParaRPr b="0" i="0" sz="2200" u="none" cap="none" strike="noStrike"/>
          </a:p>
        </p:txBody>
      </p:sp>
      <p:sp>
        <p:nvSpPr>
          <p:cNvPr id="78" name="Google Shape;78;p13"/>
          <p:cNvSpPr/>
          <p:nvPr/>
        </p:nvSpPr>
        <p:spPr>
          <a:xfrm>
            <a:off x="5659398" y="4010025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Camisetas e Moletons</a:t>
            </a:r>
            <a:endParaRPr b="0" i="0" sz="1700" u="none" cap="none" strike="noStrike"/>
          </a:p>
        </p:txBody>
      </p:sp>
      <p:sp>
        <p:nvSpPr>
          <p:cNvPr id="79" name="Google Shape;79;p13"/>
          <p:cNvSpPr/>
          <p:nvPr/>
        </p:nvSpPr>
        <p:spPr>
          <a:xfrm>
            <a:off x="5659398" y="4432459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Canecas e Copos</a:t>
            </a:r>
            <a:endParaRPr b="0" i="0" sz="1700" u="none" cap="none" strike="noStrike"/>
          </a:p>
        </p:txBody>
      </p:sp>
      <p:sp>
        <p:nvSpPr>
          <p:cNvPr id="80" name="Google Shape;80;p13"/>
          <p:cNvSpPr/>
          <p:nvPr/>
        </p:nvSpPr>
        <p:spPr>
          <a:xfrm>
            <a:off x="5659398" y="4854893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Chaveiros e Acessórios</a:t>
            </a:r>
            <a:endParaRPr b="0" i="0" sz="1700" u="none" cap="none" strike="noStrike"/>
          </a:p>
        </p:txBody>
      </p:sp>
      <p:sp>
        <p:nvSpPr>
          <p:cNvPr id="81" name="Google Shape;81;p13"/>
          <p:cNvSpPr/>
          <p:nvPr/>
        </p:nvSpPr>
        <p:spPr>
          <a:xfrm>
            <a:off x="5659398" y="5277326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Figuras de Ação e Colecionáveis</a:t>
            </a:r>
            <a:endParaRPr b="0" i="0" sz="1700" u="none" cap="none" strike="noStrike"/>
          </a:p>
        </p:txBody>
      </p:sp>
      <p:sp>
        <p:nvSpPr>
          <p:cNvPr id="82" name="Google Shape;82;p13"/>
          <p:cNvSpPr/>
          <p:nvPr/>
        </p:nvSpPr>
        <p:spPr>
          <a:xfrm>
            <a:off x="9867543" y="3437215"/>
            <a:ext cx="338054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Board Games e RPG</a:t>
            </a:r>
            <a:endParaRPr b="0" i="0" sz="2200" u="none" cap="none" strike="noStrike"/>
          </a:p>
        </p:txBody>
      </p:sp>
      <p:sp>
        <p:nvSpPr>
          <p:cNvPr id="83" name="Google Shape;83;p13"/>
          <p:cNvSpPr/>
          <p:nvPr/>
        </p:nvSpPr>
        <p:spPr>
          <a:xfrm>
            <a:off x="10214015" y="4010025"/>
            <a:ext cx="3671888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Jogos de Tabuleiro Clássicos e Modernos</a:t>
            </a:r>
            <a:endParaRPr b="0" i="0" sz="1700" u="none" cap="none" strike="noStrike"/>
          </a:p>
        </p:txBody>
      </p:sp>
      <p:sp>
        <p:nvSpPr>
          <p:cNvPr id="84" name="Google Shape;84;p13"/>
          <p:cNvSpPr/>
          <p:nvPr/>
        </p:nvSpPr>
        <p:spPr>
          <a:xfrm>
            <a:off x="10214015" y="4779169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Jogos de Cartas Colecionáveis</a:t>
            </a:r>
            <a:endParaRPr b="0" i="0" sz="1700" u="none" cap="none" strike="noStrike"/>
          </a:p>
        </p:txBody>
      </p:sp>
      <p:sp>
        <p:nvSpPr>
          <p:cNvPr id="85" name="Google Shape;85;p13"/>
          <p:cNvSpPr/>
          <p:nvPr/>
        </p:nvSpPr>
        <p:spPr>
          <a:xfrm>
            <a:off x="10214015" y="5201603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RPGs de Mesa e Cartas</a:t>
            </a:r>
            <a:endParaRPr b="0" i="0" sz="1700" u="none" cap="none" strike="noStrike"/>
          </a:p>
        </p:txBody>
      </p:sp>
      <p:sp>
        <p:nvSpPr>
          <p:cNvPr id="86" name="Google Shape;86;p13"/>
          <p:cNvSpPr/>
          <p:nvPr/>
        </p:nvSpPr>
        <p:spPr>
          <a:xfrm>
            <a:off x="10214015" y="5624036"/>
            <a:ext cx="3671888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Char char="•"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Acessórios para Jogos de Mesa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732167" y="519733"/>
            <a:ext cx="10516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900"/>
              <a:buFont typeface="Dela Gothic One"/>
              <a:buNone/>
            </a:pPr>
            <a:r>
              <a:rPr b="0" i="0" lang="pt-BR" sz="39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Modelo de Negócio e Oportunidades</a:t>
            </a:r>
            <a:endParaRPr b="0" i="0" sz="3900" u="none" cap="none" strike="noStrike"/>
          </a:p>
        </p:txBody>
      </p:sp>
      <p:sp>
        <p:nvSpPr>
          <p:cNvPr id="93" name="Google Shape;93;p14"/>
          <p:cNvSpPr/>
          <p:nvPr/>
        </p:nvSpPr>
        <p:spPr>
          <a:xfrm>
            <a:off x="933331" y="1519238"/>
            <a:ext cx="22860" cy="6193750"/>
          </a:xfrm>
          <a:prstGeom prst="roundRect">
            <a:avLst>
              <a:gd fmla="val 347224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1134487" y="1932861"/>
            <a:ext cx="661392" cy="22860"/>
          </a:xfrm>
          <a:prstGeom prst="roundRect">
            <a:avLst>
              <a:gd fmla="val 347224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732175" y="1731764"/>
            <a:ext cx="425172" cy="42517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856952" y="1795105"/>
            <a:ext cx="175498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00"/>
              <a:buFont typeface="Dela Gothic One"/>
              <a:buNone/>
            </a:pPr>
            <a:r>
              <a:rPr b="0" i="0" lang="pt-BR" sz="23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300" u="none" cap="none" strike="noStrike"/>
          </a:p>
        </p:txBody>
      </p:sp>
      <p:sp>
        <p:nvSpPr>
          <p:cNvPr id="97" name="Google Shape;97;p14"/>
          <p:cNvSpPr/>
          <p:nvPr/>
        </p:nvSpPr>
        <p:spPr>
          <a:xfrm>
            <a:off x="1984177" y="1708190"/>
            <a:ext cx="2673072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pt-BR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Plataforma Online</a:t>
            </a:r>
            <a:endParaRPr b="0" i="0" sz="1950" u="none" cap="none" strike="noStrike"/>
          </a:p>
        </p:txBody>
      </p:sp>
      <p:sp>
        <p:nvSpPr>
          <p:cNvPr id="98" name="Google Shape;98;p14"/>
          <p:cNvSpPr/>
          <p:nvPr/>
        </p:nvSpPr>
        <p:spPr>
          <a:xfrm>
            <a:off x="1984177" y="2132409"/>
            <a:ext cx="11984831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r>
              <a:rPr lang="pt-BR" sz="14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Nossa plataforma online é a base da operação, oferecendo aos revendedores e lojistas uma experiência de compra fácil e intuitiva. Ela conta com uma navegação clara, descrição detalhada dos produtos, imagens de alta qualidade e um sistema de pagamento seguro, permitindo que nossos parceiros comerciais adquiram produtos com confiança e agilidade.</a:t>
            </a:r>
            <a:endParaRPr b="0" i="0" sz="1450" u="none" cap="none" strike="noStrike"/>
          </a:p>
        </p:txBody>
      </p:sp>
      <p:sp>
        <p:nvSpPr>
          <p:cNvPr id="99" name="Google Shape;99;p14"/>
          <p:cNvSpPr/>
          <p:nvPr/>
        </p:nvSpPr>
        <p:spPr>
          <a:xfrm>
            <a:off x="1134487" y="3528536"/>
            <a:ext cx="661392" cy="22860"/>
          </a:xfrm>
          <a:prstGeom prst="roundRect">
            <a:avLst>
              <a:gd fmla="val 347224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732175" y="3327440"/>
            <a:ext cx="425172" cy="42517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820162" y="3390781"/>
            <a:ext cx="249198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00"/>
              <a:buFont typeface="Dela Gothic One"/>
              <a:buNone/>
            </a:pPr>
            <a:r>
              <a:rPr b="0" i="0" lang="pt-BR" sz="23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300" u="none" cap="none" strike="noStrike"/>
          </a:p>
        </p:txBody>
      </p:sp>
      <p:sp>
        <p:nvSpPr>
          <p:cNvPr id="102" name="Google Shape;102;p14"/>
          <p:cNvSpPr/>
          <p:nvPr/>
        </p:nvSpPr>
        <p:spPr>
          <a:xfrm>
            <a:off x="1984177" y="3303865"/>
            <a:ext cx="2536984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pt-BR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Marketing Digital</a:t>
            </a:r>
            <a:endParaRPr b="0" i="0" sz="1950" u="none" cap="none" strike="noStrike"/>
          </a:p>
        </p:txBody>
      </p:sp>
      <p:sp>
        <p:nvSpPr>
          <p:cNvPr id="103" name="Google Shape;103;p14"/>
          <p:cNvSpPr/>
          <p:nvPr/>
        </p:nvSpPr>
        <p:spPr>
          <a:xfrm>
            <a:off x="1984177" y="3728085"/>
            <a:ext cx="11984831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r>
              <a:rPr lang="pt-BR" sz="14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Campanhas de marketing digital direcionadas são essenciais para expandir nossa rede de parceiros. Utilizamos SEO (otimização para mecanismos de busca), anúncios em redes sociais e conteúdo especializado para atrair novos lojistas e revendedores, destacando a exclusividade e a qualidade dos produtos que distribuímos.</a:t>
            </a:r>
            <a:endParaRPr b="0" i="0" sz="1450" u="none" cap="none" strike="noStrike"/>
          </a:p>
        </p:txBody>
      </p:sp>
      <p:sp>
        <p:nvSpPr>
          <p:cNvPr id="104" name="Google Shape;104;p14"/>
          <p:cNvSpPr/>
          <p:nvPr/>
        </p:nvSpPr>
        <p:spPr>
          <a:xfrm>
            <a:off x="1134487" y="5124212"/>
            <a:ext cx="661392" cy="22860"/>
          </a:xfrm>
          <a:prstGeom prst="roundRect">
            <a:avLst>
              <a:gd fmla="val 347224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732175" y="4923115"/>
            <a:ext cx="425172" cy="42517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813256" y="4986457"/>
            <a:ext cx="262890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00"/>
              <a:buFont typeface="Dela Gothic One"/>
              <a:buNone/>
            </a:pPr>
            <a:r>
              <a:rPr b="0" i="0" lang="pt-BR" sz="23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300" u="none" cap="none" strike="noStrike"/>
          </a:p>
        </p:txBody>
      </p:sp>
      <p:sp>
        <p:nvSpPr>
          <p:cNvPr id="107" name="Google Shape;107;p14"/>
          <p:cNvSpPr/>
          <p:nvPr/>
        </p:nvSpPr>
        <p:spPr>
          <a:xfrm>
            <a:off x="1984177" y="4899541"/>
            <a:ext cx="3432453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pt-BR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Atendimento ao Cliente</a:t>
            </a:r>
            <a:endParaRPr b="0" i="0" sz="1950" u="none" cap="none" strike="noStrike"/>
          </a:p>
        </p:txBody>
      </p:sp>
      <p:sp>
        <p:nvSpPr>
          <p:cNvPr id="108" name="Google Shape;108;p14"/>
          <p:cNvSpPr/>
          <p:nvPr/>
        </p:nvSpPr>
        <p:spPr>
          <a:xfrm>
            <a:off x="1984177" y="5323761"/>
            <a:ext cx="11984831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r>
              <a:rPr lang="pt-BR" sz="14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Um atendimento ao cliente eficiente é fundamental para garantir a satisfação dos nossos parceiros e construir relacionamentos de longo prazo. Oferecemos suporte personalizado em múltiplos canais, como chat online, e-mail e redes sociais, atendendo com rapidez e eficácia</a:t>
            </a:r>
            <a:endParaRPr b="0" i="0" sz="1450" u="none" cap="none" strike="noStrike"/>
          </a:p>
        </p:txBody>
      </p:sp>
      <p:sp>
        <p:nvSpPr>
          <p:cNvPr id="109" name="Google Shape;109;p14"/>
          <p:cNvSpPr/>
          <p:nvPr/>
        </p:nvSpPr>
        <p:spPr>
          <a:xfrm>
            <a:off x="1134487" y="6719888"/>
            <a:ext cx="661392" cy="22860"/>
          </a:xfrm>
          <a:prstGeom prst="roundRect">
            <a:avLst>
              <a:gd fmla="val 347224" name="adj"/>
            </a:avLst>
          </a:prstGeom>
          <a:solidFill>
            <a:srgbClr val="8D24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>
            <a:off x="732175" y="6518791"/>
            <a:ext cx="425172" cy="425172"/>
          </a:xfrm>
          <a:prstGeom prst="roundRect">
            <a:avLst>
              <a:gd fmla="val 18669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>
            <a:off x="806827" y="6582132"/>
            <a:ext cx="275749" cy="298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300"/>
              <a:buFont typeface="Dela Gothic One"/>
              <a:buNone/>
            </a:pPr>
            <a:r>
              <a:rPr b="0" i="0" lang="pt-BR" sz="23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  <a:endParaRPr b="0" i="0" sz="2300" u="none" cap="none" strike="noStrike"/>
          </a:p>
        </p:txBody>
      </p:sp>
      <p:sp>
        <p:nvSpPr>
          <p:cNvPr id="112" name="Google Shape;112;p14"/>
          <p:cNvSpPr/>
          <p:nvPr/>
        </p:nvSpPr>
        <p:spPr>
          <a:xfrm>
            <a:off x="1984177" y="6495217"/>
            <a:ext cx="2873693" cy="3108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950"/>
              <a:buFont typeface="Dela Gothic One"/>
              <a:buNone/>
            </a:pPr>
            <a:r>
              <a:rPr b="0" i="0" lang="pt-BR" sz="19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Logística e Entrega</a:t>
            </a:r>
            <a:endParaRPr b="0" i="0" sz="1950" u="none" cap="none" strike="noStrike"/>
          </a:p>
        </p:txBody>
      </p:sp>
      <p:sp>
        <p:nvSpPr>
          <p:cNvPr id="113" name="Google Shape;113;p14"/>
          <p:cNvSpPr/>
          <p:nvPr/>
        </p:nvSpPr>
        <p:spPr>
          <a:xfrm>
            <a:off x="1984177" y="6919436"/>
            <a:ext cx="11984831" cy="6045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50"/>
              <a:buFont typeface="DM Sans"/>
              <a:buNone/>
            </a:pPr>
            <a:r>
              <a:rPr lang="pt-BR" sz="145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Nosso sistema logístico eficiente, com parcerias estabelecidas com transportadoras confiáveis, garante que os produtos sejam entregues de forma rápida e segura para nossos clientes lojistas e revendedores. Oferecemos diferentes opções de frete, adaptando-nos às necessidades e prazos do comércio B2B.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803198" y="506375"/>
            <a:ext cx="97923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000"/>
              <a:buFont typeface="Dela Gothic One"/>
              <a:buNone/>
            </a:pPr>
            <a:r>
              <a:rPr b="0" i="0" lang="pt-BR" sz="400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Vantagens da </a:t>
            </a:r>
            <a:r>
              <a:rPr lang="pt-BR" sz="40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GeekVerse Distribuidora</a:t>
            </a:r>
            <a:endParaRPr b="0" i="0" sz="4000" u="none" cap="none" strike="noStrike"/>
          </a:p>
        </p:txBody>
      </p:sp>
      <p:sp>
        <p:nvSpPr>
          <p:cNvPr id="121" name="Google Shape;121;p15"/>
          <p:cNvSpPr/>
          <p:nvPr/>
        </p:nvSpPr>
        <p:spPr>
          <a:xfrm>
            <a:off x="675680" y="2186345"/>
            <a:ext cx="434340" cy="434340"/>
          </a:xfrm>
          <a:prstGeom prst="roundRect">
            <a:avLst>
              <a:gd fmla="val 1866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803196" y="2251115"/>
            <a:ext cx="179308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00"/>
              <a:buFont typeface="Dela Gothic One"/>
              <a:buNone/>
            </a:pPr>
            <a:r>
              <a:rPr b="0" i="0" lang="pt-BR" sz="2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b="0" i="0" sz="2400" u="none" cap="none" strike="noStrike"/>
          </a:p>
        </p:txBody>
      </p:sp>
      <p:sp>
        <p:nvSpPr>
          <p:cNvPr id="123" name="Google Shape;123;p15"/>
          <p:cNvSpPr/>
          <p:nvPr/>
        </p:nvSpPr>
        <p:spPr>
          <a:xfrm>
            <a:off x="1303020" y="2186345"/>
            <a:ext cx="2965013" cy="317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00"/>
              <a:buFont typeface="Dela Gothic One"/>
              <a:buNone/>
            </a:pPr>
            <a:r>
              <a:rPr b="0" i="0" lang="pt-BR" sz="20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Marca Reconhecida</a:t>
            </a:r>
            <a:endParaRPr b="0" i="0" sz="2000" u="none" cap="none" strike="noStrike"/>
          </a:p>
        </p:txBody>
      </p:sp>
      <p:sp>
        <p:nvSpPr>
          <p:cNvPr id="124" name="Google Shape;124;p15"/>
          <p:cNvSpPr/>
          <p:nvPr/>
        </p:nvSpPr>
        <p:spPr>
          <a:xfrm>
            <a:off x="1303020" y="2619494"/>
            <a:ext cx="3172539" cy="154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rPr lang="pt-BR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distribuidora oferece o benefício de uma marca já estabelecida e reconhecida no mercado, facilitando a captação de clientes e gerando confiança entre os revendedores e lojistas.</a:t>
            </a:r>
            <a:endParaRPr b="0" i="0" sz="1500" u="none" cap="none" strike="noStrike"/>
          </a:p>
        </p:txBody>
      </p:sp>
      <p:sp>
        <p:nvSpPr>
          <p:cNvPr id="125" name="Google Shape;125;p15"/>
          <p:cNvSpPr/>
          <p:nvPr/>
        </p:nvSpPr>
        <p:spPr>
          <a:xfrm>
            <a:off x="4668560" y="2186345"/>
            <a:ext cx="434340" cy="434340"/>
          </a:xfrm>
          <a:prstGeom prst="roundRect">
            <a:avLst>
              <a:gd fmla="val 1866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758452" y="2251115"/>
            <a:ext cx="254556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00"/>
              <a:buFont typeface="Dela Gothic One"/>
              <a:buNone/>
            </a:pPr>
            <a:r>
              <a:rPr b="0" i="0" lang="pt-BR" sz="2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b="0" i="0" sz="2400" u="none" cap="none" strike="noStrike"/>
          </a:p>
        </p:txBody>
      </p:sp>
      <p:sp>
        <p:nvSpPr>
          <p:cNvPr id="127" name="Google Shape;127;p15"/>
          <p:cNvSpPr/>
          <p:nvPr/>
        </p:nvSpPr>
        <p:spPr>
          <a:xfrm>
            <a:off x="5295900" y="2027658"/>
            <a:ext cx="31725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00"/>
              <a:buFont typeface="Dela Gothic One"/>
              <a:buNone/>
            </a:pPr>
            <a:r>
              <a:rPr b="0" i="0" lang="pt-BR" sz="20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Modelo de Negócio Validado</a:t>
            </a:r>
            <a:endParaRPr b="0" i="0" sz="2000" u="none" cap="none" strike="noStrike"/>
          </a:p>
        </p:txBody>
      </p:sp>
      <p:sp>
        <p:nvSpPr>
          <p:cNvPr id="128" name="Google Shape;128;p15"/>
          <p:cNvSpPr/>
          <p:nvPr/>
        </p:nvSpPr>
        <p:spPr>
          <a:xfrm>
            <a:off x="5295925" y="2735453"/>
            <a:ext cx="31725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modelo de negócio da distribuidora é testado e comprovado, com estratégias e processos eficientes que garantem o sucesso e a rentabilidade dos nossos parceiros.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t/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9" name="Google Shape;129;p15"/>
          <p:cNvSpPr/>
          <p:nvPr/>
        </p:nvSpPr>
        <p:spPr>
          <a:xfrm>
            <a:off x="675680" y="4890730"/>
            <a:ext cx="434340" cy="434340"/>
          </a:xfrm>
          <a:prstGeom prst="roundRect">
            <a:avLst>
              <a:gd fmla="val 1866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58547" y="4955500"/>
            <a:ext cx="26860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00"/>
              <a:buFont typeface="Dela Gothic One"/>
              <a:buNone/>
            </a:pPr>
            <a:r>
              <a:rPr b="0" i="0" lang="pt-BR" sz="2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b="0" i="0" sz="2400" u="none" cap="none" strike="noStrike"/>
          </a:p>
        </p:txBody>
      </p:sp>
      <p:sp>
        <p:nvSpPr>
          <p:cNvPr id="131" name="Google Shape;131;p15"/>
          <p:cNvSpPr/>
          <p:nvPr/>
        </p:nvSpPr>
        <p:spPr>
          <a:xfrm>
            <a:off x="1303020" y="4890730"/>
            <a:ext cx="3172539" cy="6348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00"/>
              <a:buFont typeface="Dela Gothic One"/>
              <a:buNone/>
            </a:pPr>
            <a:r>
              <a:rPr b="0" i="0" lang="pt-BR" sz="20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Suporte e Treinamento</a:t>
            </a:r>
            <a:endParaRPr b="0" i="0" sz="2000" u="none" cap="none" strike="noStrike"/>
          </a:p>
        </p:txBody>
      </p:sp>
      <p:sp>
        <p:nvSpPr>
          <p:cNvPr id="132" name="Google Shape;132;p15"/>
          <p:cNvSpPr/>
          <p:nvPr/>
        </p:nvSpPr>
        <p:spPr>
          <a:xfrm>
            <a:off x="1303020" y="5641300"/>
            <a:ext cx="3172539" cy="154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distribuidora proporciona suporte e treinamento contínuos aos franqueados, ajudando em tudo, desde a escolha do local até a gestão do negócio, assegurando que nossos parceiros tenham todas as ferramentas necessárias para o sucesso da operação.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t/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4668560" y="4890730"/>
            <a:ext cx="434340" cy="434340"/>
          </a:xfrm>
          <a:prstGeom prst="roundRect">
            <a:avLst>
              <a:gd fmla="val 18668" name="adj"/>
            </a:avLst>
          </a:prstGeom>
          <a:solidFill>
            <a:srgbClr val="740B0B"/>
          </a:solidFill>
          <a:ln cap="flat" cmpd="sng" w="9525">
            <a:solidFill>
              <a:srgbClr val="8D24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4744879" y="4955500"/>
            <a:ext cx="28170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400"/>
              <a:buFont typeface="Dela Gothic One"/>
              <a:buNone/>
            </a:pPr>
            <a:r>
              <a:rPr b="0" i="0" lang="pt-BR" sz="24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  <a:endParaRPr b="0" i="0" sz="2400" u="none" cap="none" strike="noStrike"/>
          </a:p>
        </p:txBody>
      </p:sp>
      <p:sp>
        <p:nvSpPr>
          <p:cNvPr id="135" name="Google Shape;135;p15"/>
          <p:cNvSpPr/>
          <p:nvPr/>
        </p:nvSpPr>
        <p:spPr>
          <a:xfrm>
            <a:off x="5295900" y="4890730"/>
            <a:ext cx="2540079" cy="317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000"/>
              <a:buFont typeface="Dela Gothic One"/>
              <a:buNone/>
            </a:pPr>
            <a:r>
              <a:rPr b="0" i="0" lang="pt-BR" sz="20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Baixo Risco</a:t>
            </a:r>
            <a:endParaRPr b="0" i="0" sz="2000" u="none" cap="none" strike="noStrike"/>
          </a:p>
        </p:txBody>
      </p:sp>
      <p:sp>
        <p:nvSpPr>
          <p:cNvPr id="136" name="Google Shape;136;p15"/>
          <p:cNvSpPr/>
          <p:nvPr/>
        </p:nvSpPr>
        <p:spPr>
          <a:xfrm>
            <a:off x="5295900" y="5323880"/>
            <a:ext cx="3172539" cy="1852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 modelo de franquia reduz o risco de investimento, pois os franqueados contam com a expertise da distribuidora e têm acesso a um mercado estabelecido e em crescimento, proporcionando uma base sólida para o negócio.</a:t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rgbClr val="FFE5E5"/>
              </a:buClr>
              <a:buSzPts val="1500"/>
              <a:buFont typeface="DM Sans"/>
              <a:buNone/>
            </a:pPr>
            <a:r>
              <a:t/>
            </a:r>
            <a:endParaRPr sz="15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/>
          <p:nvPr/>
        </p:nvSpPr>
        <p:spPr>
          <a:xfrm>
            <a:off x="758309" y="709136"/>
            <a:ext cx="76273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rPr b="0" i="0" lang="pt-BR" sz="4450" u="none" cap="none" strike="noStrik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Requisitos e Investimento Inicial</a:t>
            </a:r>
            <a:endParaRPr b="0" i="0" sz="4450" u="none" cap="none" strike="noStrike"/>
          </a:p>
        </p:txBody>
      </p:sp>
      <p:sp>
        <p:nvSpPr>
          <p:cNvPr id="144" name="Google Shape;144;p16"/>
          <p:cNvSpPr/>
          <p:nvPr/>
        </p:nvSpPr>
        <p:spPr>
          <a:xfrm>
            <a:off x="758309" y="2459474"/>
            <a:ext cx="7627382" cy="5060871"/>
          </a:xfrm>
          <a:prstGeom prst="roundRect">
            <a:avLst>
              <a:gd fmla="val 1798" name="adj"/>
            </a:avLst>
          </a:prstGeom>
          <a:noFill/>
          <a:ln cap="flat" cmpd="sng" w="9525">
            <a:solidFill>
              <a:srgbClr val="FFFFFF">
                <a:alpha val="23921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765929" y="2467094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982504" y="2604611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Taxa de Franquia</a:t>
            </a:r>
            <a:endParaRPr b="0" i="0" sz="1700" u="none" cap="none" strike="noStrike"/>
          </a:p>
        </p:txBody>
      </p:sp>
      <p:sp>
        <p:nvSpPr>
          <p:cNvPr id="147" name="Google Shape;147;p16"/>
          <p:cNvSpPr/>
          <p:nvPr/>
        </p:nvSpPr>
        <p:spPr>
          <a:xfrm>
            <a:off x="4792385" y="2604611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R$ 50.000</a:t>
            </a:r>
            <a:endParaRPr b="0" i="0" sz="1700" u="none" cap="none" strike="noStrike"/>
          </a:p>
        </p:txBody>
      </p:sp>
      <p:sp>
        <p:nvSpPr>
          <p:cNvPr id="148" name="Google Shape;148;p16"/>
          <p:cNvSpPr/>
          <p:nvPr/>
        </p:nvSpPr>
        <p:spPr>
          <a:xfrm>
            <a:off x="765929" y="3088838"/>
            <a:ext cx="7612142" cy="62174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982504" y="3226356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Capital de Giro</a:t>
            </a:r>
            <a:endParaRPr b="0" i="0" sz="1700" u="none" cap="none" strike="noStrike"/>
          </a:p>
        </p:txBody>
      </p:sp>
      <p:sp>
        <p:nvSpPr>
          <p:cNvPr id="150" name="Google Shape;150;p16"/>
          <p:cNvSpPr/>
          <p:nvPr/>
        </p:nvSpPr>
        <p:spPr>
          <a:xfrm>
            <a:off x="4792385" y="3226356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R$ 20.000</a:t>
            </a:r>
            <a:endParaRPr b="0" i="0" sz="1700" u="none" cap="none" strike="noStrike"/>
          </a:p>
        </p:txBody>
      </p:sp>
      <p:sp>
        <p:nvSpPr>
          <p:cNvPr id="151" name="Google Shape;151;p16"/>
          <p:cNvSpPr/>
          <p:nvPr/>
        </p:nvSpPr>
        <p:spPr>
          <a:xfrm>
            <a:off x="765929" y="3710583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982504" y="384810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Investimento em Estoque Inicial</a:t>
            </a:r>
            <a:endParaRPr b="0" i="0" sz="1700" u="none" cap="none" strike="noStrike"/>
          </a:p>
        </p:txBody>
      </p:sp>
      <p:sp>
        <p:nvSpPr>
          <p:cNvPr id="153" name="Google Shape;153;p16"/>
          <p:cNvSpPr/>
          <p:nvPr/>
        </p:nvSpPr>
        <p:spPr>
          <a:xfrm>
            <a:off x="4792385" y="3848100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R$ 40.000</a:t>
            </a:r>
            <a:endParaRPr b="0" i="0" sz="1700" u="none" cap="none" strike="noStrike"/>
          </a:p>
        </p:txBody>
      </p:sp>
      <p:sp>
        <p:nvSpPr>
          <p:cNvPr id="154" name="Google Shape;154;p16"/>
          <p:cNvSpPr/>
          <p:nvPr/>
        </p:nvSpPr>
        <p:spPr>
          <a:xfrm>
            <a:off x="765929" y="4332327"/>
            <a:ext cx="7612142" cy="9684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982504" y="4469844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Custos de Marketing e Propaganda</a:t>
            </a:r>
            <a:endParaRPr b="0" i="0" sz="1700" u="none" cap="none" strike="noStrike"/>
          </a:p>
        </p:txBody>
      </p:sp>
      <p:sp>
        <p:nvSpPr>
          <p:cNvPr id="156" name="Google Shape;156;p16"/>
          <p:cNvSpPr/>
          <p:nvPr/>
        </p:nvSpPr>
        <p:spPr>
          <a:xfrm>
            <a:off x="4792385" y="4469844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R$ 20.000</a:t>
            </a:r>
            <a:endParaRPr b="0" i="0" sz="1700" u="none" cap="none" strike="noStrike"/>
          </a:p>
        </p:txBody>
      </p:sp>
      <p:sp>
        <p:nvSpPr>
          <p:cNvPr id="157" name="Google Shape;157;p16"/>
          <p:cNvSpPr/>
          <p:nvPr/>
        </p:nvSpPr>
        <p:spPr>
          <a:xfrm>
            <a:off x="765929" y="5300782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982504" y="543829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Equipamentos e Mobília</a:t>
            </a:r>
            <a:endParaRPr b="0" i="0" sz="1700" u="none" cap="none" strike="noStrike"/>
          </a:p>
        </p:txBody>
      </p:sp>
      <p:sp>
        <p:nvSpPr>
          <p:cNvPr id="159" name="Google Shape;159;p16"/>
          <p:cNvSpPr/>
          <p:nvPr/>
        </p:nvSpPr>
        <p:spPr>
          <a:xfrm>
            <a:off x="4792385" y="5438299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R$ 10.000</a:t>
            </a:r>
            <a:endParaRPr b="0" i="0" sz="1700" u="none" cap="none" strike="noStrike"/>
          </a:p>
        </p:txBody>
      </p:sp>
      <p:sp>
        <p:nvSpPr>
          <p:cNvPr id="160" name="Google Shape;160;p16"/>
          <p:cNvSpPr/>
          <p:nvPr/>
        </p:nvSpPr>
        <p:spPr>
          <a:xfrm>
            <a:off x="765929" y="5922526"/>
            <a:ext cx="7612142" cy="96845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/>
          <p:nvPr/>
        </p:nvSpPr>
        <p:spPr>
          <a:xfrm>
            <a:off x="982504" y="6060043"/>
            <a:ext cx="336911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Custos de Operação (Aluguel, Salários, etc.)</a:t>
            </a:r>
            <a:endParaRPr b="0" i="0" sz="1700" u="none" cap="none" strike="noStrike"/>
          </a:p>
        </p:txBody>
      </p:sp>
      <p:sp>
        <p:nvSpPr>
          <p:cNvPr id="162" name="Google Shape;162;p16"/>
          <p:cNvSpPr/>
          <p:nvPr/>
        </p:nvSpPr>
        <p:spPr>
          <a:xfrm>
            <a:off x="4792385" y="6060043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R$ 15.000</a:t>
            </a:r>
            <a:endParaRPr b="0" i="0" sz="1700" u="none" cap="none" strike="noStrike"/>
          </a:p>
        </p:txBody>
      </p:sp>
      <p:sp>
        <p:nvSpPr>
          <p:cNvPr id="163" name="Google Shape;163;p16"/>
          <p:cNvSpPr/>
          <p:nvPr/>
        </p:nvSpPr>
        <p:spPr>
          <a:xfrm>
            <a:off x="765929" y="6890980"/>
            <a:ext cx="7612142" cy="62174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"/>
          <p:cNvSpPr/>
          <p:nvPr/>
        </p:nvSpPr>
        <p:spPr>
          <a:xfrm>
            <a:off x="982504" y="7028498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Total do Investimento Inicial</a:t>
            </a:r>
            <a:endParaRPr b="0" i="0" sz="1700" u="none" cap="none" strike="noStrike"/>
          </a:p>
        </p:txBody>
      </p:sp>
      <p:sp>
        <p:nvSpPr>
          <p:cNvPr id="165" name="Google Shape;165;p16"/>
          <p:cNvSpPr/>
          <p:nvPr/>
        </p:nvSpPr>
        <p:spPr>
          <a:xfrm>
            <a:off x="4792385" y="7028498"/>
            <a:ext cx="3369112" cy="346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b="0" i="0" lang="pt-BR" sz="1700" u="none" cap="none" strike="noStrik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R$ 155.000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/>
          <p:nvPr/>
        </p:nvSpPr>
        <p:spPr>
          <a:xfrm>
            <a:off x="6295351" y="326250"/>
            <a:ext cx="9072300" cy="11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Processo de Revenda da GeekVerse</a:t>
            </a:r>
            <a:endParaRPr sz="370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70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3700"/>
              <a:buFont typeface="Dela Gothic One"/>
              <a:buNone/>
            </a:pPr>
            <a:r>
              <a:t/>
            </a:r>
            <a:endParaRPr sz="370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descr="preencoded.png" id="173" name="Google Shape;17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8146" y="1955959"/>
            <a:ext cx="902494" cy="144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7"/>
          <p:cNvSpPr/>
          <p:nvPr/>
        </p:nvSpPr>
        <p:spPr>
          <a:xfrm>
            <a:off x="7291388" y="2136458"/>
            <a:ext cx="2375059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50"/>
              <a:buFont typeface="Dela Gothic One"/>
              <a:buNone/>
            </a:pPr>
            <a:r>
              <a:rPr b="0" i="0" lang="pt-BR" sz="18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Contato Inicial</a:t>
            </a:r>
            <a:endParaRPr b="0" i="0" sz="1850" u="none" cap="none" strike="noStrike"/>
          </a:p>
        </p:txBody>
      </p:sp>
      <p:sp>
        <p:nvSpPr>
          <p:cNvPr id="175" name="Google Shape;175;p17"/>
          <p:cNvSpPr/>
          <p:nvPr/>
        </p:nvSpPr>
        <p:spPr>
          <a:xfrm>
            <a:off x="7291388" y="2541508"/>
            <a:ext cx="6707267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Entre em contato com a GeekVerse para obter informações detalhadas sobre a distribuidora e seus requisitos de revenda..</a:t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M Sans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176" name="Google Shape;17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8146" y="3399949"/>
            <a:ext cx="902494" cy="144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7291388" y="3580448"/>
            <a:ext cx="2375059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50"/>
              <a:buFont typeface="Dela Gothic One"/>
              <a:buNone/>
            </a:pPr>
            <a:r>
              <a:rPr b="0" i="0" lang="pt-BR" sz="18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Análise do Perfil</a:t>
            </a:r>
            <a:endParaRPr b="0" i="0" sz="1850" u="none" cap="none" strike="noStrike"/>
          </a:p>
        </p:txBody>
      </p:sp>
      <p:sp>
        <p:nvSpPr>
          <p:cNvPr id="178" name="Google Shape;178;p17"/>
          <p:cNvSpPr/>
          <p:nvPr/>
        </p:nvSpPr>
        <p:spPr>
          <a:xfrm>
            <a:off x="7291388" y="3985498"/>
            <a:ext cx="6707267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M Sans"/>
              <a:buNone/>
            </a:pPr>
            <a:r>
              <a:rPr lang="pt-BR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GeekVerse avaliará seu perfil e sua capacidade de investimento para garantir que você atenda aos requisitos para se tornar um revendedor..</a:t>
            </a:r>
            <a:endParaRPr b="0" i="0" sz="1400" u="none" cap="none" strike="noStrike"/>
          </a:p>
        </p:txBody>
      </p:sp>
      <p:pic>
        <p:nvPicPr>
          <p:cNvPr descr="preencoded.png" id="179" name="Google Shape;17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18146" y="4843939"/>
            <a:ext cx="902494" cy="144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7"/>
          <p:cNvSpPr/>
          <p:nvPr/>
        </p:nvSpPr>
        <p:spPr>
          <a:xfrm>
            <a:off x="7291388" y="4948238"/>
            <a:ext cx="32742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50"/>
              <a:buFont typeface="Dela Gothic One"/>
              <a:buNone/>
            </a:pPr>
            <a:r>
              <a:rPr b="0" i="0" lang="pt-BR" sz="18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Treinamento e Suporte</a:t>
            </a:r>
            <a:endParaRPr b="0" i="0" sz="1850" u="none" cap="none" strike="noStrike"/>
          </a:p>
        </p:txBody>
      </p:sp>
      <p:sp>
        <p:nvSpPr>
          <p:cNvPr id="181" name="Google Shape;181;p17"/>
          <p:cNvSpPr/>
          <p:nvPr/>
        </p:nvSpPr>
        <p:spPr>
          <a:xfrm>
            <a:off x="7291388" y="5353288"/>
            <a:ext cx="67074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Após a aprovação, você receberá um treinamento completo sobre a marca, o modelo de negócio, as operações e a gestão da distribuidora, garantindo que você esteja bem preparado.</a:t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M Sans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182" name="Google Shape;182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18146" y="6287929"/>
            <a:ext cx="902494" cy="1443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/>
          <p:nvPr/>
        </p:nvSpPr>
        <p:spPr>
          <a:xfrm>
            <a:off x="7291388" y="6468428"/>
            <a:ext cx="4972407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850"/>
              <a:buFont typeface="Dela Gothic One"/>
              <a:buNone/>
            </a:pPr>
            <a:r>
              <a:rPr b="0" i="0" lang="pt-BR" sz="185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Escolha do Local e Abertura da Loja</a:t>
            </a:r>
            <a:endParaRPr b="0" i="0" sz="1850" u="none" cap="none" strike="noStrike"/>
          </a:p>
        </p:txBody>
      </p:sp>
      <p:sp>
        <p:nvSpPr>
          <p:cNvPr id="184" name="Google Shape;184;p17"/>
          <p:cNvSpPr/>
          <p:nvPr/>
        </p:nvSpPr>
        <p:spPr>
          <a:xfrm>
            <a:off x="7291388" y="6873478"/>
            <a:ext cx="6707267" cy="577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GeekVerse auxiliará na escolha do local ideal para a sua operação e oferecerá suporte durante todo o processo de abertura e organização do negócio.</a:t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400"/>
              <a:buFont typeface="DM Sans"/>
              <a:buNone/>
            </a:pPr>
            <a:r>
              <a:t/>
            </a:r>
            <a:endParaRPr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/>
          <p:nvPr/>
        </p:nvSpPr>
        <p:spPr>
          <a:xfrm>
            <a:off x="758309" y="998339"/>
            <a:ext cx="13113900" cy="14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45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Suporte e Treinamento da GeekVerse para Revendedores</a:t>
            </a:r>
            <a:endParaRPr sz="445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45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450"/>
              <a:buFont typeface="Dela Gothic One"/>
              <a:buNone/>
            </a:pPr>
            <a:r>
              <a:t/>
            </a:r>
            <a:endParaRPr sz="4450">
              <a:solidFill>
                <a:srgbClr val="FAEBE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pic>
        <p:nvPicPr>
          <p:cNvPr descr="preencoded.png" id="191" name="Google Shape;1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309" y="285702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8"/>
          <p:cNvSpPr/>
          <p:nvPr/>
        </p:nvSpPr>
        <p:spPr>
          <a:xfrm>
            <a:off x="758309" y="3615214"/>
            <a:ext cx="298073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Suporte Contínuo</a:t>
            </a:r>
            <a:endParaRPr b="0" i="0" sz="2200" u="none" cap="none" strike="noStrike"/>
          </a:p>
        </p:txBody>
      </p:sp>
      <p:sp>
        <p:nvSpPr>
          <p:cNvPr id="193" name="Google Shape;193;p18"/>
          <p:cNvSpPr/>
          <p:nvPr/>
        </p:nvSpPr>
        <p:spPr>
          <a:xfrm>
            <a:off x="758309" y="4101346"/>
            <a:ext cx="3034665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 GeekVerse oferece suporte técnico e comercial contínuo aos revendedores, respondendo a dúvidas, solucionando problemas e fornecendo informações relevantes sobre o mercado e o setor geek.</a:t>
            </a:r>
            <a:endParaRPr b="0" i="0" sz="1700" u="none" cap="none" strike="noStrike"/>
          </a:p>
        </p:txBody>
      </p:sp>
      <p:pic>
        <p:nvPicPr>
          <p:cNvPr descr="preencoded.png" id="194" name="Google Shape;19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896" y="285702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/>
          <p:nvPr/>
        </p:nvSpPr>
        <p:spPr>
          <a:xfrm>
            <a:off x="4117896" y="3615214"/>
            <a:ext cx="3034784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Treinamento Completo</a:t>
            </a:r>
            <a:endParaRPr b="0" i="0" sz="2200" u="none" cap="none" strike="noStrike"/>
          </a:p>
        </p:txBody>
      </p:sp>
      <p:sp>
        <p:nvSpPr>
          <p:cNvPr id="196" name="Google Shape;196;p18"/>
          <p:cNvSpPr/>
          <p:nvPr/>
        </p:nvSpPr>
        <p:spPr>
          <a:xfrm>
            <a:off x="4117896" y="4457581"/>
            <a:ext cx="3034784" cy="2773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Nosso treinamento abrange todas as áreas do negócio, desde gestão financeira e de estoque até marketing digital e atendimento ao cliente, garantindo que os revendedores estejam preparados para alcançar o sucesso.</a:t>
            </a:r>
            <a:endParaRPr b="0" i="0" sz="1700" u="none" cap="none" strike="noStrike"/>
          </a:p>
        </p:txBody>
      </p:sp>
      <p:pic>
        <p:nvPicPr>
          <p:cNvPr descr="preencoded.png" id="197" name="Google Shape;1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77601" y="285702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/>
          <p:nvPr/>
        </p:nvSpPr>
        <p:spPr>
          <a:xfrm>
            <a:off x="7477601" y="3615214"/>
            <a:ext cx="3034784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rPr b="0" i="0" lang="pt-BR" sz="2200" u="none" cap="none" strike="noStrik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Marketing e Comunicação</a:t>
            </a:r>
            <a:endParaRPr b="0" i="0" sz="2200" u="none" cap="none" strike="noStrike"/>
          </a:p>
        </p:txBody>
      </p:sp>
      <p:sp>
        <p:nvSpPr>
          <p:cNvPr id="199" name="Google Shape;199;p18"/>
          <p:cNvSpPr/>
          <p:nvPr/>
        </p:nvSpPr>
        <p:spPr>
          <a:xfrm>
            <a:off x="7477601" y="4457581"/>
            <a:ext cx="3034784" cy="242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Fornecemos materiais de marketing e comunicação para auxiliar os revendedores na promoção de seus negócios e na criação de campanhas de marketing eficazes, maximizando a visibilidade dos produtos da GeekVerse.</a:t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preencoded.png" id="200" name="Google Shape;20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837307" y="2857024"/>
            <a:ext cx="541615" cy="54161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/>
          <p:nvPr/>
        </p:nvSpPr>
        <p:spPr>
          <a:xfrm>
            <a:off x="10837307" y="3615214"/>
            <a:ext cx="3034784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Comunidade de Revendedores</a:t>
            </a:r>
            <a:endParaRPr sz="2200">
              <a:solidFill>
                <a:srgbClr val="FFE5E5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FFE5E5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200"/>
              <a:buFont typeface="Dela Gothic One"/>
              <a:buNone/>
            </a:pPr>
            <a:r>
              <a:t/>
            </a:r>
            <a:endParaRPr sz="2200">
              <a:solidFill>
                <a:srgbClr val="FFE5E5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02" name="Google Shape;202;p18"/>
          <p:cNvSpPr/>
          <p:nvPr/>
        </p:nvSpPr>
        <p:spPr>
          <a:xfrm>
            <a:off x="10837307" y="4457581"/>
            <a:ext cx="3034784" cy="242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Os revendedores têm acesso a uma comunidade online exclusiva, onde podem compartilhar experiências, trocar ideias e receber suporte de outros revendedores e da equipe da GeekVerse, fomentando um ambiente colaborativo.</a:t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00"/>
              <a:buFont typeface="DM Sans"/>
              <a:buNone/>
            </a:pPr>
            <a:r>
              <a:t/>
            </a:r>
            <a:endParaRPr sz="1700">
              <a:solidFill>
                <a:srgbClr val="FFE5E5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